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3" r:id="rId4"/>
    <p:sldId id="264" r:id="rId5"/>
    <p:sldId id="270" r:id="rId6"/>
    <p:sldId id="271" r:id="rId7"/>
    <p:sldId id="258" r:id="rId8"/>
    <p:sldId id="265" r:id="rId9"/>
    <p:sldId id="276" r:id="rId10"/>
    <p:sldId id="259" r:id="rId11"/>
    <p:sldId id="277" r:id="rId12"/>
    <p:sldId id="261" r:id="rId13"/>
    <p:sldId id="274" r:id="rId14"/>
    <p:sldId id="275" r:id="rId15"/>
    <p:sldId id="266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5F00"/>
    <a:srgbClr val="FEF1E4"/>
    <a:srgbClr val="FEF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31DA35-E0C8-4520-A5F6-273B8EFD182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821C22F-CD32-421E-BBD3-C2638EA87EB5}">
      <dgm:prSet phldrT="[Texte]"/>
      <dgm:spPr>
        <a:solidFill>
          <a:schemeClr val="bg1"/>
        </a:solidFill>
        <a:ln w="28575">
          <a:solidFill>
            <a:srgbClr val="B85F00"/>
          </a:solidFill>
        </a:ln>
      </dgm:spPr>
      <dgm:t>
        <a:bodyPr/>
        <a:lstStyle/>
        <a:p>
          <a:r>
            <a:rPr lang="fr-FR" dirty="0" err="1">
              <a:solidFill>
                <a:schemeClr val="tx1"/>
              </a:solidFill>
            </a:rPr>
            <a:t>Vector</a:t>
          </a:r>
          <a:endParaRPr lang="fr-FR" dirty="0">
            <a:solidFill>
              <a:schemeClr val="tx1"/>
            </a:solidFill>
          </a:endParaRPr>
        </a:p>
      </dgm:t>
    </dgm:pt>
    <dgm:pt modelId="{42B9CBE5-175A-4F09-A08D-E57190F753E0}" type="parTrans" cxnId="{C1D3ABF8-5064-4242-9DA3-3151E293714D}">
      <dgm:prSet/>
      <dgm:spPr/>
      <dgm:t>
        <a:bodyPr/>
        <a:lstStyle/>
        <a:p>
          <a:endParaRPr lang="fr-FR"/>
        </a:p>
      </dgm:t>
    </dgm:pt>
    <dgm:pt modelId="{FB9B8F5E-8A97-43EA-9202-6B2EAA553D5D}" type="sibTrans" cxnId="{C1D3ABF8-5064-4242-9DA3-3151E293714D}">
      <dgm:prSet/>
      <dgm:spPr/>
      <dgm:t>
        <a:bodyPr/>
        <a:lstStyle/>
        <a:p>
          <a:endParaRPr lang="fr-FR"/>
        </a:p>
      </dgm:t>
    </dgm:pt>
    <dgm:pt modelId="{C07592A1-866F-47BD-89B5-6232F6DCB99B}">
      <dgm:prSet phldrT="[Texte]"/>
      <dgm:spPr>
        <a:solidFill>
          <a:schemeClr val="bg1"/>
        </a:solidFill>
        <a:ln w="28575">
          <a:solidFill>
            <a:srgbClr val="B85F00"/>
          </a:solidFill>
        </a:ln>
      </dgm:spPr>
      <dgm:t>
        <a:bodyPr/>
        <a:lstStyle/>
        <a:p>
          <a:r>
            <a:rPr lang="fr-FR" dirty="0" err="1">
              <a:solidFill>
                <a:schemeClr val="tx1"/>
              </a:solidFill>
            </a:rPr>
            <a:t>AlgoGen</a:t>
          </a:r>
          <a:endParaRPr lang="fr-FR" dirty="0">
            <a:solidFill>
              <a:schemeClr val="tx1"/>
            </a:solidFill>
          </a:endParaRPr>
        </a:p>
      </dgm:t>
    </dgm:pt>
    <dgm:pt modelId="{846A78D5-2DE0-408E-913D-6B132BBF808D}" type="parTrans" cxnId="{CFD17707-BCB2-4D9C-AFA0-D4290A03D585}">
      <dgm:prSet/>
      <dgm:spPr/>
      <dgm:t>
        <a:bodyPr/>
        <a:lstStyle/>
        <a:p>
          <a:endParaRPr lang="fr-FR"/>
        </a:p>
      </dgm:t>
    </dgm:pt>
    <dgm:pt modelId="{FA9A3BDD-7174-4BB5-A543-3F1FA2A6CD90}" type="sibTrans" cxnId="{CFD17707-BCB2-4D9C-AFA0-D4290A03D585}">
      <dgm:prSet/>
      <dgm:spPr/>
      <dgm:t>
        <a:bodyPr/>
        <a:lstStyle/>
        <a:p>
          <a:endParaRPr lang="fr-FR"/>
        </a:p>
      </dgm:t>
    </dgm:pt>
    <dgm:pt modelId="{86DC1CCE-B603-452D-AE09-162114E62E88}">
      <dgm:prSet phldrT="[Texte]"/>
      <dgm:spPr>
        <a:solidFill>
          <a:schemeClr val="bg1"/>
        </a:solidFill>
        <a:ln w="28575">
          <a:solidFill>
            <a:srgbClr val="B85F00"/>
          </a:solidFill>
        </a:ln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Path</a:t>
          </a:r>
        </a:p>
      </dgm:t>
    </dgm:pt>
    <dgm:pt modelId="{576779EC-F6D6-4BE5-8565-362B1D48474C}" type="parTrans" cxnId="{F6B87CA4-2255-4439-8227-70818D561B55}">
      <dgm:prSet/>
      <dgm:spPr/>
      <dgm:t>
        <a:bodyPr/>
        <a:lstStyle/>
        <a:p>
          <a:endParaRPr lang="fr-FR"/>
        </a:p>
      </dgm:t>
    </dgm:pt>
    <dgm:pt modelId="{6531B0F7-BF56-469A-95E0-1FB5B4C54F0C}" type="sibTrans" cxnId="{F6B87CA4-2255-4439-8227-70818D561B55}">
      <dgm:prSet/>
      <dgm:spPr/>
      <dgm:t>
        <a:bodyPr/>
        <a:lstStyle/>
        <a:p>
          <a:endParaRPr lang="fr-FR"/>
        </a:p>
      </dgm:t>
    </dgm:pt>
    <dgm:pt modelId="{37C5F737-61A2-4F8D-949E-A394F95A523A}" type="pres">
      <dgm:prSet presAssocID="{D831DA35-E0C8-4520-A5F6-273B8EFD1823}" presName="Name0" presStyleCnt="0">
        <dgm:presLayoutVars>
          <dgm:dir/>
          <dgm:animLvl val="lvl"/>
          <dgm:resizeHandles val="exact"/>
        </dgm:presLayoutVars>
      </dgm:prSet>
      <dgm:spPr/>
    </dgm:pt>
    <dgm:pt modelId="{87F82858-2845-4944-BD15-4D80F24678DA}" type="pres">
      <dgm:prSet presAssocID="{C821C22F-CD32-421E-BBD3-C2638EA87EB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93A624D-4A67-4094-99BB-6F7B35371B07}" type="pres">
      <dgm:prSet presAssocID="{FB9B8F5E-8A97-43EA-9202-6B2EAA553D5D}" presName="parTxOnlySpace" presStyleCnt="0"/>
      <dgm:spPr/>
    </dgm:pt>
    <dgm:pt modelId="{8944F982-910F-46B6-94C5-4182B7A2FAC6}" type="pres">
      <dgm:prSet presAssocID="{C07592A1-866F-47BD-89B5-6232F6DCB99B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B82FF47-A269-4D8E-A19E-D346FCDAA8BA}" type="pres">
      <dgm:prSet presAssocID="{FA9A3BDD-7174-4BB5-A543-3F1FA2A6CD90}" presName="parTxOnlySpace" presStyleCnt="0"/>
      <dgm:spPr/>
    </dgm:pt>
    <dgm:pt modelId="{15E5E25B-2759-4D30-81E2-AD797271A2CB}" type="pres">
      <dgm:prSet presAssocID="{86DC1CCE-B603-452D-AE09-162114E62E8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FD17707-BCB2-4D9C-AFA0-D4290A03D585}" srcId="{D831DA35-E0C8-4520-A5F6-273B8EFD1823}" destId="{C07592A1-866F-47BD-89B5-6232F6DCB99B}" srcOrd="1" destOrd="0" parTransId="{846A78D5-2DE0-408E-913D-6B132BBF808D}" sibTransId="{FA9A3BDD-7174-4BB5-A543-3F1FA2A6CD90}"/>
    <dgm:cxn modelId="{6D52F918-566E-4884-B4A1-F8C0FED5DD38}" type="presOf" srcId="{C821C22F-CD32-421E-BBD3-C2638EA87EB5}" destId="{87F82858-2845-4944-BD15-4D80F24678DA}" srcOrd="0" destOrd="0" presId="urn:microsoft.com/office/officeart/2005/8/layout/chevron1"/>
    <dgm:cxn modelId="{35128728-B36A-42B7-B9F3-50DFFD316B54}" type="presOf" srcId="{D831DA35-E0C8-4520-A5F6-273B8EFD1823}" destId="{37C5F737-61A2-4F8D-949E-A394F95A523A}" srcOrd="0" destOrd="0" presId="urn:microsoft.com/office/officeart/2005/8/layout/chevron1"/>
    <dgm:cxn modelId="{E5001A67-8B00-47D4-9613-0BDF5450A8AD}" type="presOf" srcId="{C07592A1-866F-47BD-89B5-6232F6DCB99B}" destId="{8944F982-910F-46B6-94C5-4182B7A2FAC6}" srcOrd="0" destOrd="0" presId="urn:microsoft.com/office/officeart/2005/8/layout/chevron1"/>
    <dgm:cxn modelId="{66AFF955-3A50-44AC-8A62-B2479229DD86}" type="presOf" srcId="{86DC1CCE-B603-452D-AE09-162114E62E88}" destId="{15E5E25B-2759-4D30-81E2-AD797271A2CB}" srcOrd="0" destOrd="0" presId="urn:microsoft.com/office/officeart/2005/8/layout/chevron1"/>
    <dgm:cxn modelId="{F6B87CA4-2255-4439-8227-70818D561B55}" srcId="{D831DA35-E0C8-4520-A5F6-273B8EFD1823}" destId="{86DC1CCE-B603-452D-AE09-162114E62E88}" srcOrd="2" destOrd="0" parTransId="{576779EC-F6D6-4BE5-8565-362B1D48474C}" sibTransId="{6531B0F7-BF56-469A-95E0-1FB5B4C54F0C}"/>
    <dgm:cxn modelId="{C1D3ABF8-5064-4242-9DA3-3151E293714D}" srcId="{D831DA35-E0C8-4520-A5F6-273B8EFD1823}" destId="{C821C22F-CD32-421E-BBD3-C2638EA87EB5}" srcOrd="0" destOrd="0" parTransId="{42B9CBE5-175A-4F09-A08D-E57190F753E0}" sibTransId="{FB9B8F5E-8A97-43EA-9202-6B2EAA553D5D}"/>
    <dgm:cxn modelId="{50A74106-D428-4DB0-8089-C2DB4FAA0D44}" type="presParOf" srcId="{37C5F737-61A2-4F8D-949E-A394F95A523A}" destId="{87F82858-2845-4944-BD15-4D80F24678DA}" srcOrd="0" destOrd="0" presId="urn:microsoft.com/office/officeart/2005/8/layout/chevron1"/>
    <dgm:cxn modelId="{54C3BBF5-96DB-4E0D-9F7B-95BDD88D9C61}" type="presParOf" srcId="{37C5F737-61A2-4F8D-949E-A394F95A523A}" destId="{B93A624D-4A67-4094-99BB-6F7B35371B07}" srcOrd="1" destOrd="0" presId="urn:microsoft.com/office/officeart/2005/8/layout/chevron1"/>
    <dgm:cxn modelId="{17E4E12D-8F71-4C7F-89FE-C4CEFA36458D}" type="presParOf" srcId="{37C5F737-61A2-4F8D-949E-A394F95A523A}" destId="{8944F982-910F-46B6-94C5-4182B7A2FAC6}" srcOrd="2" destOrd="0" presId="urn:microsoft.com/office/officeart/2005/8/layout/chevron1"/>
    <dgm:cxn modelId="{3838723D-F0D9-457A-A40E-586728B2C158}" type="presParOf" srcId="{37C5F737-61A2-4F8D-949E-A394F95A523A}" destId="{EB82FF47-A269-4D8E-A19E-D346FCDAA8BA}" srcOrd="3" destOrd="0" presId="urn:microsoft.com/office/officeart/2005/8/layout/chevron1"/>
    <dgm:cxn modelId="{30542C0A-58C5-4D1E-BEF0-62BA9E066212}" type="presParOf" srcId="{37C5F737-61A2-4F8D-949E-A394F95A523A}" destId="{15E5E25B-2759-4D30-81E2-AD797271A2CB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82858-2845-4944-BD15-4D80F24678DA}">
      <dsp:nvSpPr>
        <dsp:cNvPr id="0" name=""/>
        <dsp:cNvSpPr/>
      </dsp:nvSpPr>
      <dsp:spPr>
        <a:xfrm>
          <a:off x="1590" y="1420341"/>
          <a:ext cx="1937609" cy="775043"/>
        </a:xfrm>
        <a:prstGeom prst="chevron">
          <a:avLst/>
        </a:prstGeom>
        <a:solidFill>
          <a:schemeClr val="bg1"/>
        </a:solidFill>
        <a:ln w="28575" cap="flat" cmpd="sng" algn="ctr">
          <a:solidFill>
            <a:srgbClr val="B85F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>
              <a:solidFill>
                <a:schemeClr val="tx1"/>
              </a:solidFill>
            </a:rPr>
            <a:t>Vector</a:t>
          </a:r>
          <a:endParaRPr lang="fr-FR" sz="2300" kern="1200" dirty="0">
            <a:solidFill>
              <a:schemeClr val="tx1"/>
            </a:solidFill>
          </a:endParaRPr>
        </a:p>
      </dsp:txBody>
      <dsp:txXfrm>
        <a:off x="389112" y="1420341"/>
        <a:ext cx="1162566" cy="775043"/>
      </dsp:txXfrm>
    </dsp:sp>
    <dsp:sp modelId="{8944F982-910F-46B6-94C5-4182B7A2FAC6}">
      <dsp:nvSpPr>
        <dsp:cNvPr id="0" name=""/>
        <dsp:cNvSpPr/>
      </dsp:nvSpPr>
      <dsp:spPr>
        <a:xfrm>
          <a:off x="1745439" y="1420341"/>
          <a:ext cx="1937609" cy="775043"/>
        </a:xfrm>
        <a:prstGeom prst="chevron">
          <a:avLst/>
        </a:prstGeom>
        <a:solidFill>
          <a:schemeClr val="bg1"/>
        </a:solidFill>
        <a:ln w="28575" cap="flat" cmpd="sng" algn="ctr">
          <a:solidFill>
            <a:srgbClr val="B85F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>
              <a:solidFill>
                <a:schemeClr val="tx1"/>
              </a:solidFill>
            </a:rPr>
            <a:t>AlgoGen</a:t>
          </a:r>
          <a:endParaRPr lang="fr-FR" sz="2300" kern="1200" dirty="0">
            <a:solidFill>
              <a:schemeClr val="tx1"/>
            </a:solidFill>
          </a:endParaRPr>
        </a:p>
      </dsp:txBody>
      <dsp:txXfrm>
        <a:off x="2132961" y="1420341"/>
        <a:ext cx="1162566" cy="775043"/>
      </dsp:txXfrm>
    </dsp:sp>
    <dsp:sp modelId="{15E5E25B-2759-4D30-81E2-AD797271A2CB}">
      <dsp:nvSpPr>
        <dsp:cNvPr id="0" name=""/>
        <dsp:cNvSpPr/>
      </dsp:nvSpPr>
      <dsp:spPr>
        <a:xfrm>
          <a:off x="3489287" y="1420341"/>
          <a:ext cx="1937609" cy="775043"/>
        </a:xfrm>
        <a:prstGeom prst="chevron">
          <a:avLst/>
        </a:prstGeom>
        <a:solidFill>
          <a:schemeClr val="bg1"/>
        </a:solidFill>
        <a:ln w="28575" cap="flat" cmpd="sng" algn="ctr">
          <a:solidFill>
            <a:srgbClr val="B85F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>
              <a:solidFill>
                <a:schemeClr val="tx1"/>
              </a:solidFill>
            </a:rPr>
            <a:t>Path</a:t>
          </a:r>
        </a:p>
      </dsp:txBody>
      <dsp:txXfrm>
        <a:off x="3876809" y="1420341"/>
        <a:ext cx="1162566" cy="775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DCF5C-076F-483D-B182-F3ABF847F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1"/>
            <a:ext cx="6576749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494964-AB22-4BE3-89DE-C8FFE9CE6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4008048"/>
            <a:ext cx="657675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0B27CC-23C4-419D-AED2-42688DD5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B76923-3705-4048-90E6-24A371AD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00C1C9-6EDD-42C4-972B-606519E9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6F7135-1DDB-40C2-B27B-BCCF55B88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" y="1904997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67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222D6-4EA4-46BA-9EAF-AC3EA6AD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9CC036-A2D9-4EBA-A101-8BA15A7FE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9E13CE-7CAF-4F9A-AB6C-71639D90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B0FBF-24DE-460B-99C5-5D05D7CD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177FB-EB9B-4CB0-AE4D-A48B24B0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852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5B84A4-6792-407D-96A0-20B4E14E1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19DA3C-3146-4FB9-BC86-74E5AC16C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D06DBE-8539-48DE-915C-14DBAD45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4CA4E9-E29C-4B10-AD71-F2D66E59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AEC3B-88A0-4F5F-B82D-10E40F8A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530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7C605-217B-4050-B781-04B23988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625B63-2C99-4F56-A449-BFB59154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F5B5DB-A38D-4B62-86C1-6FF2455F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788EE8-8381-4B7A-BB55-8F5E77F3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78F50B-DB96-4559-A310-87034680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153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76B50-D483-4622-8ED1-7C7C279E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93371-24F6-45BE-BA6A-CB057652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E83A99-E49D-4CB3-BBF6-463AFD80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8772B-AA9B-4144-B608-CC2D8BCB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9118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9C185-6BDC-4823-A81F-9490426F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829EC1-BF24-4D23-90D6-FE535C7C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7CF41D-D501-4E37-A43E-0E562356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D1D5D1-B644-4FD7-92BB-7404095C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EA3B12-56DF-4C1F-908B-E4584778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42FBE-D994-4B3C-B1D8-A5703F11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309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05E42-4BA9-4B51-A665-DD3203B5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05601-9A76-4DF9-91DE-3015AAB14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7BFBB7-0343-4F39-AEB9-8C43A731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64A3A2-C509-4177-B6B4-A95A53FD9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303FB1-6A76-4AFE-9566-288028722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30A0E1-C4E6-4391-9005-B39C64C8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3406266-58C4-45BF-8141-0CC001A5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F74807-1812-433A-8B11-3BA63150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92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81ADEE-B101-4DCE-AD93-3F02917D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E8B76D-978A-4DF4-899B-A27561E0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9621DC-AD2D-4519-9EF5-74479044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8F471B-763F-44D3-BB5C-1193AD92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76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235B8A-3CBE-4607-95D2-C2A0318C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0BA199-FD7E-4C56-867D-D606052F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4E5BAB-7531-440E-AD26-F2CF91CB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74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753EF-03CE-4DC5-B930-3BCC0CD8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C21805-B2D5-4AC7-BF16-38AA12E1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3F8F2E-D9AC-4CAE-84C4-0297F6C08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F69EA-30AA-4423-96A0-0E3B852E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059464-0BF0-42FE-88A6-32BCE41E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F2F1D-B5F9-45C4-A601-B0A5C959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5190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D6DB1-2B29-42E2-BB44-5BB2BA10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9AB520-B425-4069-B352-C76EA2336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6B5A3D9-8B91-441D-AD35-CF545937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AF9B85-B5BC-4B63-BF18-8DF9997D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F28598-5EB4-4AFC-9F7F-9501B02F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7D0813-32E1-4B83-B7E7-EA200CEA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633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CC6FB-925D-432D-AF48-CF8DB42C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542BAD-79A4-4A69-9F77-303423950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ABA7C8-74CE-41C1-86C5-E0B5A4DDC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6080B8-17DA-49A9-BDD9-531EE5BCA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F93BE0-941E-45A5-BFD1-B29B6ED69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76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15D0D6-2DAF-4E19-BBEA-639E1B36A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1"/>
            <a:ext cx="7223355" cy="2387600"/>
          </a:xfrm>
        </p:spPr>
        <p:txBody>
          <a:bodyPr>
            <a:normAutofit/>
          </a:bodyPr>
          <a:lstStyle/>
          <a:p>
            <a:r>
              <a:rPr lang="fr-FR" dirty="0"/>
              <a:t>Algorithme génétique</a:t>
            </a:r>
          </a:p>
        </p:txBody>
      </p:sp>
    </p:spTree>
    <p:extLst>
      <p:ext uri="{BB962C8B-B14F-4D97-AF65-F5344CB8AC3E}">
        <p14:creationId xmlns:p14="http://schemas.microsoft.com/office/powerpoint/2010/main" val="1922138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11D6ADBA-349E-47C4-A920-850F62A22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6" y="3876024"/>
            <a:ext cx="8525424" cy="29398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A8E7E91-6F70-4897-9F25-C3D6FEA28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Mutation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4C65219-BBAE-4E25-9B0D-01C64417D102}"/>
              </a:ext>
            </a:extLst>
          </p:cNvPr>
          <p:cNvSpPr/>
          <p:nvPr/>
        </p:nvSpPr>
        <p:spPr>
          <a:xfrm>
            <a:off x="404090" y="1732437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1</a:t>
            </a:r>
          </a:p>
        </p:txBody>
      </p:sp>
      <p:sp>
        <p:nvSpPr>
          <p:cNvPr id="6" name="Flèche : bas 5">
            <a:extLst>
              <a:ext uri="{FF2B5EF4-FFF2-40B4-BE49-F238E27FC236}">
                <a16:creationId xmlns:a16="http://schemas.microsoft.com/office/drawing/2014/main" id="{085383C6-4D05-4A63-99BD-0720B498C962}"/>
              </a:ext>
            </a:extLst>
          </p:cNvPr>
          <p:cNvSpPr/>
          <p:nvPr/>
        </p:nvSpPr>
        <p:spPr>
          <a:xfrm rot="16200000">
            <a:off x="2598419" y="1874445"/>
            <a:ext cx="785091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4EEEE9B-2624-43BF-A396-A733EB6E7BE4}"/>
              </a:ext>
            </a:extLst>
          </p:cNvPr>
          <p:cNvSpPr/>
          <p:nvPr/>
        </p:nvSpPr>
        <p:spPr>
          <a:xfrm>
            <a:off x="3382817" y="1843273"/>
            <a:ext cx="2713183" cy="766618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Mutation en un individu proche de l’individu 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AFE2A9F-2547-4042-B22D-3701402DF7F1}"/>
              </a:ext>
            </a:extLst>
          </p:cNvPr>
          <p:cNvSpPr txBox="1"/>
          <p:nvPr/>
        </p:nvSpPr>
        <p:spPr>
          <a:xfrm>
            <a:off x="404090" y="2720333"/>
            <a:ext cx="9162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ajoute souvent un terme de contrôle pour que le nouvel individu ne s’éloigne pas trop de la population global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0AAF421-B665-492D-9442-32FECE85F950}"/>
              </a:ext>
            </a:extLst>
          </p:cNvPr>
          <p:cNvSpPr txBox="1"/>
          <p:nvPr/>
        </p:nvSpPr>
        <p:spPr>
          <a:xfrm>
            <a:off x="2919844" y="3364361"/>
            <a:ext cx="8010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Exemple :</a:t>
            </a:r>
            <a:r>
              <a:rPr lang="fr-FR" dirty="0"/>
              <a:t> </a:t>
            </a:r>
            <a:r>
              <a:rPr lang="fr-FR" sz="2400" dirty="0" err="1"/>
              <a:t>X_finale</a:t>
            </a:r>
            <a:r>
              <a:rPr lang="fr-FR" sz="2400" dirty="0"/>
              <a:t> = X + b(distance caractéristique </a:t>
            </a:r>
            <a:r>
              <a:rPr lang="fr-FR" sz="2400" dirty="0" err="1"/>
              <a:t>inter-individu</a:t>
            </a:r>
            <a:r>
              <a:rPr lang="fr-FR" sz="2400" dirty="0"/>
              <a:t>)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277590F-CE54-46E1-8E96-902B1FCBF51E}"/>
              </a:ext>
            </a:extLst>
          </p:cNvPr>
          <p:cNvSpPr txBox="1"/>
          <p:nvPr/>
        </p:nvSpPr>
        <p:spPr>
          <a:xfrm>
            <a:off x="8222211" y="3862565"/>
            <a:ext cx="467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b est un opérateur de bruit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6A75E5A-9045-4C18-8D7E-29A076482D06}"/>
              </a:ext>
            </a:extLst>
          </p:cNvPr>
          <p:cNvSpPr txBox="1"/>
          <p:nvPr/>
        </p:nvSpPr>
        <p:spPr>
          <a:xfrm>
            <a:off x="6797671" y="1934194"/>
            <a:ext cx="2746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X_finale</a:t>
            </a:r>
            <a:r>
              <a:rPr lang="fr-FR" sz="3200" dirty="0"/>
              <a:t> = X + b</a:t>
            </a:r>
          </a:p>
        </p:txBody>
      </p:sp>
    </p:spTree>
    <p:extLst>
      <p:ext uri="{BB962C8B-B14F-4D97-AF65-F5344CB8AC3E}">
        <p14:creationId xmlns:p14="http://schemas.microsoft.com/office/powerpoint/2010/main" val="231410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/>
      <p:bldP spid="11" grpId="0"/>
      <p:bldP spid="14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1">
            <a:extLst>
              <a:ext uri="{FF2B5EF4-FFF2-40B4-BE49-F238E27FC236}">
                <a16:creationId xmlns:a16="http://schemas.microsoft.com/office/drawing/2014/main" id="{A31D9DE2-D325-4257-AF24-066929DE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</p:spPr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4FCAB767-BD95-4216-9199-65EB516407FB}"/>
              </a:ext>
            </a:extLst>
          </p:cNvPr>
          <p:cNvSpPr/>
          <p:nvPr/>
        </p:nvSpPr>
        <p:spPr>
          <a:xfrm>
            <a:off x="3959755" y="1457676"/>
            <a:ext cx="4040689" cy="908382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Population initiale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013340FE-F042-40C7-B04E-5E1646A8AF34}"/>
              </a:ext>
            </a:extLst>
          </p:cNvPr>
          <p:cNvSpPr/>
          <p:nvPr/>
        </p:nvSpPr>
        <p:spPr>
          <a:xfrm>
            <a:off x="4223360" y="4815914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de la population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33695CDF-7C8F-4A0C-ABF1-FC7ADFCED994}"/>
              </a:ext>
            </a:extLst>
          </p:cNvPr>
          <p:cNvSpPr/>
          <p:nvPr/>
        </p:nvSpPr>
        <p:spPr>
          <a:xfrm>
            <a:off x="4223360" y="2711235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Crossover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A759B8E-8959-4F8C-A1E2-6D493EAA4FE5}"/>
              </a:ext>
            </a:extLst>
          </p:cNvPr>
          <p:cNvSpPr/>
          <p:nvPr/>
        </p:nvSpPr>
        <p:spPr>
          <a:xfrm>
            <a:off x="4223360" y="3770083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EDC8FD3-9C19-447D-BAE8-04CCBA2F2091}"/>
              </a:ext>
            </a:extLst>
          </p:cNvPr>
          <p:cNvSpPr/>
          <p:nvPr/>
        </p:nvSpPr>
        <p:spPr>
          <a:xfrm>
            <a:off x="4223360" y="5862577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Sélection</a:t>
            </a: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5DC14125-E7AF-4FFF-8428-4390234AE6EE}"/>
              </a:ext>
            </a:extLst>
          </p:cNvPr>
          <p:cNvSpPr/>
          <p:nvPr/>
        </p:nvSpPr>
        <p:spPr>
          <a:xfrm rot="5400000">
            <a:off x="5796963" y="23930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B09D5B7B-5C84-4268-9797-94FFA47D88B8}"/>
              </a:ext>
            </a:extLst>
          </p:cNvPr>
          <p:cNvSpPr/>
          <p:nvPr/>
        </p:nvSpPr>
        <p:spPr>
          <a:xfrm rot="5400000">
            <a:off x="5796963" y="3445731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1C559B4A-DFF1-469E-8BF8-253755AD1C73}"/>
              </a:ext>
            </a:extLst>
          </p:cNvPr>
          <p:cNvSpPr/>
          <p:nvPr/>
        </p:nvSpPr>
        <p:spPr>
          <a:xfrm rot="5400000">
            <a:off x="5796963" y="449996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987BBABF-3B1C-4ECC-91DE-E6F523F4B914}"/>
              </a:ext>
            </a:extLst>
          </p:cNvPr>
          <p:cNvSpPr/>
          <p:nvPr/>
        </p:nvSpPr>
        <p:spPr>
          <a:xfrm rot="5400000">
            <a:off x="5796963" y="55473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courbe vers la gauche 45">
            <a:extLst>
              <a:ext uri="{FF2B5EF4-FFF2-40B4-BE49-F238E27FC236}">
                <a16:creationId xmlns:a16="http://schemas.microsoft.com/office/drawing/2014/main" id="{4B9B51DB-7704-41F4-B71F-E8454E221BCE}"/>
              </a:ext>
            </a:extLst>
          </p:cNvPr>
          <p:cNvSpPr/>
          <p:nvPr/>
        </p:nvSpPr>
        <p:spPr>
          <a:xfrm rot="10800000">
            <a:off x="3360332" y="2894122"/>
            <a:ext cx="771036" cy="3530122"/>
          </a:xfrm>
          <a:prstGeom prst="curvedLeftArrow">
            <a:avLst>
              <a:gd name="adj1" fmla="val 26239"/>
              <a:gd name="adj2" fmla="val 60846"/>
              <a:gd name="adj3" fmla="val 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4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8F424-F065-4328-B0B8-5142E6AF4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39" y="247874"/>
            <a:ext cx="10515600" cy="732155"/>
          </a:xfrm>
        </p:spPr>
        <p:txBody>
          <a:bodyPr/>
          <a:lstStyle/>
          <a:p>
            <a:r>
              <a:rPr lang="fr-FR" dirty="0"/>
              <a:t>Sélection des survivants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7550E1A-3E00-405C-BB2E-01819BF6F25A}"/>
              </a:ext>
            </a:extLst>
          </p:cNvPr>
          <p:cNvSpPr txBox="1"/>
          <p:nvPr/>
        </p:nvSpPr>
        <p:spPr>
          <a:xfrm>
            <a:off x="284085" y="1393794"/>
            <a:ext cx="8507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Motivation : On veut garder une population constante dans le cas général</a:t>
            </a:r>
          </a:p>
        </p:txBody>
      </p:sp>
      <p:graphicFrame>
        <p:nvGraphicFramePr>
          <p:cNvPr id="3" name="Tableau 6">
            <a:extLst>
              <a:ext uri="{FF2B5EF4-FFF2-40B4-BE49-F238E27FC236}">
                <a16:creationId xmlns:a16="http://schemas.microsoft.com/office/drawing/2014/main" id="{7D5580D6-48E8-47EB-B29F-11111844F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993460"/>
              </p:ext>
            </p:extLst>
          </p:nvPr>
        </p:nvGraphicFramePr>
        <p:xfrm>
          <a:off x="604668" y="2176891"/>
          <a:ext cx="10982664" cy="3863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1332">
                  <a:extLst>
                    <a:ext uri="{9D8B030D-6E8A-4147-A177-3AD203B41FA5}">
                      <a16:colId xmlns:a16="http://schemas.microsoft.com/office/drawing/2014/main" val="3834218433"/>
                    </a:ext>
                  </a:extLst>
                </a:gridCol>
                <a:gridCol w="5491332">
                  <a:extLst>
                    <a:ext uri="{9D8B030D-6E8A-4147-A177-3AD203B41FA5}">
                      <a16:colId xmlns:a16="http://schemas.microsoft.com/office/drawing/2014/main" val="21836092"/>
                    </a:ext>
                  </a:extLst>
                </a:gridCol>
              </a:tblGrid>
              <a:tr h="561169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Sélection par l’âge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Sélection par le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079507"/>
                  </a:ext>
                </a:extLst>
              </a:tr>
              <a:tr h="3302553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336200"/>
                  </a:ext>
                </a:extLst>
              </a:tr>
            </a:tbl>
          </a:graphicData>
        </a:graphic>
      </p:graphicFrame>
      <p:pic>
        <p:nvPicPr>
          <p:cNvPr id="2050" name="Picture 2" descr="Age Based Selection">
            <a:extLst>
              <a:ext uri="{FF2B5EF4-FFF2-40B4-BE49-F238E27FC236}">
                <a16:creationId xmlns:a16="http://schemas.microsoft.com/office/drawing/2014/main" id="{046FC851-4816-496C-84AD-F94C3331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08" y="3150769"/>
            <a:ext cx="5093505" cy="250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tness Based Selection">
            <a:extLst>
              <a:ext uri="{FF2B5EF4-FFF2-40B4-BE49-F238E27FC236}">
                <a16:creationId xmlns:a16="http://schemas.microsoft.com/office/drawing/2014/main" id="{47E2DB98-C2BC-4BF6-A6E2-2CD0B489E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519" y="3150769"/>
            <a:ext cx="5093505" cy="258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59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105643-90D2-4D1F-A9B4-557A8C1B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DB8EDD5-FFBC-47FD-AB73-30E4EFFE0E7C}"/>
              </a:ext>
            </a:extLst>
          </p:cNvPr>
          <p:cNvSpPr txBox="1"/>
          <p:nvPr/>
        </p:nvSpPr>
        <p:spPr>
          <a:xfrm>
            <a:off x="287528" y="1223063"/>
            <a:ext cx="8364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https://github.com/ThomasLEMERCIER/TP_AlgorithmeGenetique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3A928D7E-7935-43B1-9644-414EC0C8D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4877" y="1945518"/>
            <a:ext cx="4607682" cy="460768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92745-BD5B-4C33-AE36-20CB41B5C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28" y="1848729"/>
            <a:ext cx="5880588" cy="470447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EED3E78-F863-45CD-A9A3-70AC3FF9A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441" y="2039559"/>
            <a:ext cx="46386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3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F9B8E9-71F3-4BF8-B89D-A8FC90884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FB5091-40DB-4B70-BCE3-E2E82C704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448" y="1542161"/>
            <a:ext cx="5315712" cy="732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Chronologie et structure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328781E-1981-4390-9920-AE50DAA455CC}"/>
              </a:ext>
            </a:extLst>
          </p:cNvPr>
          <p:cNvSpPr/>
          <p:nvPr/>
        </p:nvSpPr>
        <p:spPr>
          <a:xfrm>
            <a:off x="3783399" y="2697186"/>
            <a:ext cx="1216152" cy="328269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run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BF964EA-C62E-477C-9708-BDF7676E2465}"/>
              </a:ext>
            </a:extLst>
          </p:cNvPr>
          <p:cNvSpPr/>
          <p:nvPr/>
        </p:nvSpPr>
        <p:spPr>
          <a:xfrm>
            <a:off x="2414847" y="2697186"/>
            <a:ext cx="1216152" cy="328269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AlgoGen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CCE1391-159C-4818-901C-64A6D8F4268B}"/>
              </a:ext>
            </a:extLst>
          </p:cNvPr>
          <p:cNvSpPr/>
          <p:nvPr/>
        </p:nvSpPr>
        <p:spPr>
          <a:xfrm>
            <a:off x="241623" y="2697186"/>
            <a:ext cx="2029968" cy="163550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Individual_vector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9DA52E6-ED94-4994-AAE9-485559AB2D25}"/>
              </a:ext>
            </a:extLst>
          </p:cNvPr>
          <p:cNvSpPr/>
          <p:nvPr/>
        </p:nvSpPr>
        <p:spPr>
          <a:xfrm>
            <a:off x="241623" y="4344382"/>
            <a:ext cx="2020824" cy="163550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Individual_path</a:t>
            </a:r>
            <a:endParaRPr lang="fr-FR"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6E6E7D84-F042-4169-849F-1ECCDC7F05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079202"/>
              </p:ext>
            </p:extLst>
          </p:nvPr>
        </p:nvGraphicFramePr>
        <p:xfrm>
          <a:off x="6225309" y="2364156"/>
          <a:ext cx="5428488" cy="3615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5745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5579F6-E2C2-460C-982D-5991B64AC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allez plus loin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EDE605-3028-4960-93E9-B5E6D3508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Memetic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  <a:p>
            <a:r>
              <a:rPr lang="fr-FR" dirty="0" err="1"/>
              <a:t>Scatter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2E1AD1-EA66-4645-A5FA-18449FFC3E49}"/>
              </a:ext>
            </a:extLst>
          </p:cNvPr>
          <p:cNvSpPr txBox="1"/>
          <p:nvPr/>
        </p:nvSpPr>
        <p:spPr>
          <a:xfrm>
            <a:off x="399496" y="2889227"/>
            <a:ext cx="836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Littérature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https://link.springer.com/content/pdf/10.1007%2F978-3-540-39930-8.pdf</a:t>
            </a:r>
          </a:p>
        </p:txBody>
      </p:sp>
    </p:spTree>
    <p:extLst>
      <p:ext uri="{BB962C8B-B14F-4D97-AF65-F5344CB8AC3E}">
        <p14:creationId xmlns:p14="http://schemas.microsoft.com/office/powerpoint/2010/main" val="387794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D37BB-2EFF-4A93-950C-9CC6F7F05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54" y="172963"/>
            <a:ext cx="10515600" cy="732155"/>
          </a:xfrm>
        </p:spPr>
        <p:txBody>
          <a:bodyPr>
            <a:normAutofit/>
          </a:bodyPr>
          <a:lstStyle/>
          <a:p>
            <a:r>
              <a:rPr lang="fr-FR" dirty="0"/>
              <a:t>Algorithme génétique : 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D1679C-4EE9-43E9-8BFD-418F68820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692" y="1385409"/>
            <a:ext cx="10363982" cy="720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/>
              <a:t>Problème d’optimisation</a:t>
            </a:r>
          </a:p>
          <a:p>
            <a:endParaRPr lang="fr-FR" sz="3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816AE7-8F1C-4C13-8029-B2C4FB85C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9" t="3330" r="3905" b="3928"/>
          <a:stretch/>
        </p:blipFill>
        <p:spPr>
          <a:xfrm>
            <a:off x="310716" y="2245478"/>
            <a:ext cx="5096849" cy="377906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0B6D99F-3E64-4C7B-806C-8557CCF98599}"/>
              </a:ext>
            </a:extLst>
          </p:cNvPr>
          <p:cNvSpPr txBox="1"/>
          <p:nvPr/>
        </p:nvSpPr>
        <p:spPr>
          <a:xfrm>
            <a:off x="5419646" y="2922521"/>
            <a:ext cx="5873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Objectif : Maximiser une fonction f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8666249-9208-40FC-AC55-54F97BD2DC36}"/>
              </a:ext>
            </a:extLst>
          </p:cNvPr>
          <p:cNvSpPr txBox="1"/>
          <p:nvPr/>
        </p:nvSpPr>
        <p:spPr>
          <a:xfrm>
            <a:off x="5774754" y="4236706"/>
            <a:ext cx="6933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Méthode du « Good-</a:t>
            </a:r>
            <a:r>
              <a:rPr lang="fr-FR" sz="2400" dirty="0" err="1"/>
              <a:t>enough</a:t>
            </a:r>
            <a:r>
              <a:rPr lang="fr-FR" sz="2400" dirty="0"/>
              <a:t> » «  Fast-</a:t>
            </a:r>
            <a:r>
              <a:rPr lang="fr-FR" sz="2400" dirty="0" err="1"/>
              <a:t>enough</a:t>
            </a:r>
            <a:r>
              <a:rPr lang="fr-FR" sz="2400" dirty="0"/>
              <a:t>»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396B8CA-7658-42EC-B07C-1A826673C249}"/>
              </a:ext>
            </a:extLst>
          </p:cNvPr>
          <p:cNvSpPr txBox="1"/>
          <p:nvPr/>
        </p:nvSpPr>
        <p:spPr>
          <a:xfrm>
            <a:off x="6096000" y="3244334"/>
            <a:ext cx="6933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Sans hypothèse sur la fonction f (continuité, dérivabilité, etc…)  </a:t>
            </a:r>
          </a:p>
        </p:txBody>
      </p:sp>
    </p:spTree>
    <p:extLst>
      <p:ext uri="{BB962C8B-B14F-4D97-AF65-F5344CB8AC3E}">
        <p14:creationId xmlns:p14="http://schemas.microsoft.com/office/powerpoint/2010/main" val="100553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3365A8-7DA2-47C6-A9B1-BC3C7C33F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D31C11-5FC3-40F8-8769-957FAA82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64" y="2006353"/>
            <a:ext cx="2895456" cy="407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E79333-1FE4-4024-BEA5-D40628DAB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5"/>
          <a:stretch/>
        </p:blipFill>
        <p:spPr bwMode="auto">
          <a:xfrm>
            <a:off x="4446340" y="2066276"/>
            <a:ext cx="7250096" cy="395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020C1A3-1951-420D-BB32-7EE965996E57}"/>
              </a:ext>
            </a:extLst>
          </p:cNvPr>
          <p:cNvSpPr txBox="1"/>
          <p:nvPr/>
        </p:nvSpPr>
        <p:spPr>
          <a:xfrm>
            <a:off x="838200" y="6076764"/>
            <a:ext cx="221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Charles Darwin</a:t>
            </a:r>
          </a:p>
        </p:txBody>
      </p:sp>
    </p:spTree>
    <p:extLst>
      <p:ext uri="{BB962C8B-B14F-4D97-AF65-F5344CB8AC3E}">
        <p14:creationId xmlns:p14="http://schemas.microsoft.com/office/powerpoint/2010/main" val="279530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3D0F0-2EFB-4A34-B18B-DB34900C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324BF5D-C335-4CED-B5D4-DF07C662D29A}"/>
              </a:ext>
            </a:extLst>
          </p:cNvPr>
          <p:cNvSpPr/>
          <p:nvPr/>
        </p:nvSpPr>
        <p:spPr>
          <a:xfrm>
            <a:off x="3959755" y="1457676"/>
            <a:ext cx="4040689" cy="908382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Population initiale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3173824-9C90-4A9D-B56E-607B90E01B8E}"/>
              </a:ext>
            </a:extLst>
          </p:cNvPr>
          <p:cNvSpPr/>
          <p:nvPr/>
        </p:nvSpPr>
        <p:spPr>
          <a:xfrm>
            <a:off x="4223360" y="4815914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de la population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F75E610-82B5-46FA-9825-4458E93679D0}"/>
              </a:ext>
            </a:extLst>
          </p:cNvPr>
          <p:cNvSpPr/>
          <p:nvPr/>
        </p:nvSpPr>
        <p:spPr>
          <a:xfrm>
            <a:off x="4223360" y="2711235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Crossover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5DB88A3-EC08-4E24-AF31-2014BAF73959}"/>
              </a:ext>
            </a:extLst>
          </p:cNvPr>
          <p:cNvSpPr/>
          <p:nvPr/>
        </p:nvSpPr>
        <p:spPr>
          <a:xfrm>
            <a:off x="4223360" y="3770083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8B81101-C752-4881-899E-6D7D22AC7D1D}"/>
              </a:ext>
            </a:extLst>
          </p:cNvPr>
          <p:cNvSpPr/>
          <p:nvPr/>
        </p:nvSpPr>
        <p:spPr>
          <a:xfrm>
            <a:off x="4223360" y="5862577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Sélection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B72A4F8-A64D-4640-A0BF-56C102C9840E}"/>
              </a:ext>
            </a:extLst>
          </p:cNvPr>
          <p:cNvSpPr/>
          <p:nvPr/>
        </p:nvSpPr>
        <p:spPr>
          <a:xfrm rot="5400000">
            <a:off x="5796963" y="23930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853C0289-5714-4B2B-B800-F5912E730FE8}"/>
              </a:ext>
            </a:extLst>
          </p:cNvPr>
          <p:cNvSpPr/>
          <p:nvPr/>
        </p:nvSpPr>
        <p:spPr>
          <a:xfrm rot="5400000">
            <a:off x="5796963" y="3445731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B18DD7EA-EF8A-4D40-AE1E-51597352242A}"/>
              </a:ext>
            </a:extLst>
          </p:cNvPr>
          <p:cNvSpPr/>
          <p:nvPr/>
        </p:nvSpPr>
        <p:spPr>
          <a:xfrm rot="5400000">
            <a:off x="5796963" y="449996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1F17C46-3421-46EB-8F13-DF9152666BED}"/>
              </a:ext>
            </a:extLst>
          </p:cNvPr>
          <p:cNvSpPr/>
          <p:nvPr/>
        </p:nvSpPr>
        <p:spPr>
          <a:xfrm rot="5400000">
            <a:off x="5796963" y="55473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courbe vers la gauche 9">
            <a:extLst>
              <a:ext uri="{FF2B5EF4-FFF2-40B4-BE49-F238E27FC236}">
                <a16:creationId xmlns:a16="http://schemas.microsoft.com/office/drawing/2014/main" id="{C44A1036-EC3E-42C6-BD09-2AE9D8374367}"/>
              </a:ext>
            </a:extLst>
          </p:cNvPr>
          <p:cNvSpPr/>
          <p:nvPr/>
        </p:nvSpPr>
        <p:spPr>
          <a:xfrm rot="10800000">
            <a:off x="3360332" y="2894122"/>
            <a:ext cx="771036" cy="3530122"/>
          </a:xfrm>
          <a:prstGeom prst="curvedLeftArrow">
            <a:avLst>
              <a:gd name="adj1" fmla="val 26239"/>
              <a:gd name="adj2" fmla="val 60846"/>
              <a:gd name="adj3" fmla="val 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6" grpId="0" animBg="1"/>
      <p:bldP spid="11" grpId="0" animBg="1"/>
      <p:bldP spid="12" grpId="0" animBg="1"/>
      <p:bldP spid="13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FF3675-6A7F-4EB3-922C-DB03E511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Population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E02EE0C-96DE-4697-8585-32CB26DA23BD}"/>
              </a:ext>
            </a:extLst>
          </p:cNvPr>
          <p:cNvSpPr/>
          <p:nvPr/>
        </p:nvSpPr>
        <p:spPr>
          <a:xfrm>
            <a:off x="283028" y="1327591"/>
            <a:ext cx="11625943" cy="13454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0C3DC21-0A6A-4842-8E99-7248CB711608}"/>
              </a:ext>
            </a:extLst>
          </p:cNvPr>
          <p:cNvSpPr/>
          <p:nvPr/>
        </p:nvSpPr>
        <p:spPr>
          <a:xfrm>
            <a:off x="703217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1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6658585-EECD-4D11-A93B-00A48587CE9F}"/>
              </a:ext>
            </a:extLst>
          </p:cNvPr>
          <p:cNvSpPr/>
          <p:nvPr/>
        </p:nvSpPr>
        <p:spPr>
          <a:xfrm>
            <a:off x="2883143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2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E37DEED-D3B9-4288-8BFD-2C7240C18B66}"/>
              </a:ext>
            </a:extLst>
          </p:cNvPr>
          <p:cNvSpPr/>
          <p:nvPr/>
        </p:nvSpPr>
        <p:spPr>
          <a:xfrm>
            <a:off x="9354964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5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63D6489-90D9-4E2E-B6F6-82182163DEA0}"/>
              </a:ext>
            </a:extLst>
          </p:cNvPr>
          <p:cNvSpPr/>
          <p:nvPr/>
        </p:nvSpPr>
        <p:spPr>
          <a:xfrm>
            <a:off x="7205481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4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C7F970D-232E-4708-ABE0-D630F45A3CCD}"/>
              </a:ext>
            </a:extLst>
          </p:cNvPr>
          <p:cNvSpPr/>
          <p:nvPr/>
        </p:nvSpPr>
        <p:spPr>
          <a:xfrm>
            <a:off x="5055998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3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2348CE5-6410-47C4-AD68-5BD08B41D831}"/>
              </a:ext>
            </a:extLst>
          </p:cNvPr>
          <p:cNvSpPr/>
          <p:nvPr/>
        </p:nvSpPr>
        <p:spPr>
          <a:xfrm>
            <a:off x="970277" y="4427524"/>
            <a:ext cx="1695634" cy="87745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Score : 10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9A71289-CF02-4B66-A4FD-A8C150222F1D}"/>
              </a:ext>
            </a:extLst>
          </p:cNvPr>
          <p:cNvSpPr/>
          <p:nvPr/>
        </p:nvSpPr>
        <p:spPr>
          <a:xfrm>
            <a:off x="3150203" y="4427524"/>
            <a:ext cx="1695634" cy="87745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Score : -5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71BD0A2-AEDE-4284-A29E-E485700D31F0}"/>
              </a:ext>
            </a:extLst>
          </p:cNvPr>
          <p:cNvSpPr/>
          <p:nvPr/>
        </p:nvSpPr>
        <p:spPr>
          <a:xfrm>
            <a:off x="5328757" y="4427524"/>
            <a:ext cx="1695634" cy="87745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Score : 13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BFC4B4-26CF-4C82-8321-4702DBE92F2E}"/>
              </a:ext>
            </a:extLst>
          </p:cNvPr>
          <p:cNvSpPr/>
          <p:nvPr/>
        </p:nvSpPr>
        <p:spPr>
          <a:xfrm>
            <a:off x="7472541" y="4427524"/>
            <a:ext cx="1695634" cy="87745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Score : 45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19A071A-F0B6-4D70-9712-F73AE696E147}"/>
              </a:ext>
            </a:extLst>
          </p:cNvPr>
          <p:cNvSpPr/>
          <p:nvPr/>
        </p:nvSpPr>
        <p:spPr>
          <a:xfrm>
            <a:off x="9658166" y="4427525"/>
            <a:ext cx="1695634" cy="87745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Score : 12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6E5056-22DA-4638-B8D4-9A5057C523B8}"/>
              </a:ext>
            </a:extLst>
          </p:cNvPr>
          <p:cNvSpPr/>
          <p:nvPr/>
        </p:nvSpPr>
        <p:spPr>
          <a:xfrm>
            <a:off x="1076809" y="3095494"/>
            <a:ext cx="1535837" cy="42390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Chromosomes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224A8E-3504-4CBC-873F-1665679108B4}"/>
              </a:ext>
            </a:extLst>
          </p:cNvPr>
          <p:cNvSpPr/>
          <p:nvPr/>
        </p:nvSpPr>
        <p:spPr>
          <a:xfrm>
            <a:off x="5429590" y="3102546"/>
            <a:ext cx="1535837" cy="42390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Chromosomes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808782-837C-4BCE-A773-7F887FEA542C}"/>
              </a:ext>
            </a:extLst>
          </p:cNvPr>
          <p:cNvSpPr/>
          <p:nvPr/>
        </p:nvSpPr>
        <p:spPr>
          <a:xfrm>
            <a:off x="3256735" y="3113271"/>
            <a:ext cx="1535837" cy="42390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Chromosomes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006B7E-B815-444D-B736-666A3DBC4A94}"/>
              </a:ext>
            </a:extLst>
          </p:cNvPr>
          <p:cNvSpPr/>
          <p:nvPr/>
        </p:nvSpPr>
        <p:spPr>
          <a:xfrm>
            <a:off x="7579073" y="3095494"/>
            <a:ext cx="1535837" cy="42390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Chromosomes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959943-3881-4A64-99AE-2A9A9E37441B}"/>
              </a:ext>
            </a:extLst>
          </p:cNvPr>
          <p:cNvSpPr/>
          <p:nvPr/>
        </p:nvSpPr>
        <p:spPr>
          <a:xfrm>
            <a:off x="9728556" y="3113271"/>
            <a:ext cx="1535837" cy="42390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Chromosomes</a:t>
            </a:r>
          </a:p>
        </p:txBody>
      </p:sp>
    </p:spTree>
    <p:extLst>
      <p:ext uri="{BB962C8B-B14F-4D97-AF65-F5344CB8AC3E}">
        <p14:creationId xmlns:p14="http://schemas.microsoft.com/office/powerpoint/2010/main" val="118008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1">
            <a:extLst>
              <a:ext uri="{FF2B5EF4-FFF2-40B4-BE49-F238E27FC236}">
                <a16:creationId xmlns:a16="http://schemas.microsoft.com/office/drawing/2014/main" id="{A31D9DE2-D325-4257-AF24-066929DE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</p:spPr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4FCAB767-BD95-4216-9199-65EB516407FB}"/>
              </a:ext>
            </a:extLst>
          </p:cNvPr>
          <p:cNvSpPr/>
          <p:nvPr/>
        </p:nvSpPr>
        <p:spPr>
          <a:xfrm>
            <a:off x="3959755" y="1457676"/>
            <a:ext cx="4040689" cy="908382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Population initiale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013340FE-F042-40C7-B04E-5E1646A8AF34}"/>
              </a:ext>
            </a:extLst>
          </p:cNvPr>
          <p:cNvSpPr/>
          <p:nvPr/>
        </p:nvSpPr>
        <p:spPr>
          <a:xfrm>
            <a:off x="4223360" y="4815914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de la population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33695CDF-7C8F-4A0C-ABF1-FC7ADFCED994}"/>
              </a:ext>
            </a:extLst>
          </p:cNvPr>
          <p:cNvSpPr/>
          <p:nvPr/>
        </p:nvSpPr>
        <p:spPr>
          <a:xfrm>
            <a:off x="4223360" y="2711235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Crossover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A759B8E-8959-4F8C-A1E2-6D493EAA4FE5}"/>
              </a:ext>
            </a:extLst>
          </p:cNvPr>
          <p:cNvSpPr/>
          <p:nvPr/>
        </p:nvSpPr>
        <p:spPr>
          <a:xfrm>
            <a:off x="4223360" y="3770083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EDC8FD3-9C19-447D-BAE8-04CCBA2F2091}"/>
              </a:ext>
            </a:extLst>
          </p:cNvPr>
          <p:cNvSpPr/>
          <p:nvPr/>
        </p:nvSpPr>
        <p:spPr>
          <a:xfrm>
            <a:off x="4223360" y="5862577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Sélection</a:t>
            </a: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5DC14125-E7AF-4FFF-8428-4390234AE6EE}"/>
              </a:ext>
            </a:extLst>
          </p:cNvPr>
          <p:cNvSpPr/>
          <p:nvPr/>
        </p:nvSpPr>
        <p:spPr>
          <a:xfrm rot="5400000">
            <a:off x="5796963" y="23930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B09D5B7B-5C84-4268-9797-94FFA47D88B8}"/>
              </a:ext>
            </a:extLst>
          </p:cNvPr>
          <p:cNvSpPr/>
          <p:nvPr/>
        </p:nvSpPr>
        <p:spPr>
          <a:xfrm rot="5400000">
            <a:off x="5796963" y="3445731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1C559B4A-DFF1-469E-8BF8-253755AD1C73}"/>
              </a:ext>
            </a:extLst>
          </p:cNvPr>
          <p:cNvSpPr/>
          <p:nvPr/>
        </p:nvSpPr>
        <p:spPr>
          <a:xfrm rot="5400000">
            <a:off x="5796963" y="449996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987BBABF-3B1C-4ECC-91DE-E6F523F4B914}"/>
              </a:ext>
            </a:extLst>
          </p:cNvPr>
          <p:cNvSpPr/>
          <p:nvPr/>
        </p:nvSpPr>
        <p:spPr>
          <a:xfrm rot="5400000">
            <a:off x="5796963" y="55473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courbe vers la gauche 45">
            <a:extLst>
              <a:ext uri="{FF2B5EF4-FFF2-40B4-BE49-F238E27FC236}">
                <a16:creationId xmlns:a16="http://schemas.microsoft.com/office/drawing/2014/main" id="{4B9B51DB-7704-41F4-B71F-E8454E221BCE}"/>
              </a:ext>
            </a:extLst>
          </p:cNvPr>
          <p:cNvSpPr/>
          <p:nvPr/>
        </p:nvSpPr>
        <p:spPr>
          <a:xfrm rot="10800000">
            <a:off x="3360332" y="2894122"/>
            <a:ext cx="771036" cy="3530122"/>
          </a:xfrm>
          <a:prstGeom prst="curvedLeftArrow">
            <a:avLst>
              <a:gd name="adj1" fmla="val 26239"/>
              <a:gd name="adj2" fmla="val 60846"/>
              <a:gd name="adj3" fmla="val 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250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7A3061-40E0-4163-ADD9-36EC1821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Crossover - Reproduction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16AC45E-3021-4F1D-B66B-BE65DD378397}"/>
              </a:ext>
            </a:extLst>
          </p:cNvPr>
          <p:cNvSpPr/>
          <p:nvPr/>
        </p:nvSpPr>
        <p:spPr>
          <a:xfrm>
            <a:off x="404090" y="1732437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1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A4C9986-F1D1-4DA6-85D2-53F3EE15CE0D}"/>
              </a:ext>
            </a:extLst>
          </p:cNvPr>
          <p:cNvSpPr/>
          <p:nvPr/>
        </p:nvSpPr>
        <p:spPr>
          <a:xfrm>
            <a:off x="404090" y="2656073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2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A106DEB5-1B2A-4351-9107-361271C8A69F}"/>
              </a:ext>
            </a:extLst>
          </p:cNvPr>
          <p:cNvSpPr/>
          <p:nvPr/>
        </p:nvSpPr>
        <p:spPr>
          <a:xfrm rot="16200000">
            <a:off x="2737727" y="2313171"/>
            <a:ext cx="785091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8D1BFA2-A5E3-4541-BA07-0A4DCA35F522}"/>
              </a:ext>
            </a:extLst>
          </p:cNvPr>
          <p:cNvSpPr txBox="1"/>
          <p:nvPr/>
        </p:nvSpPr>
        <p:spPr>
          <a:xfrm>
            <a:off x="6761093" y="2123899"/>
            <a:ext cx="498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Dépend du problème et principalement de la représentation d’un individu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2880E31-CAB8-4A20-B13E-876F6255E69E}"/>
              </a:ext>
            </a:extLst>
          </p:cNvPr>
          <p:cNvSpPr txBox="1"/>
          <p:nvPr/>
        </p:nvSpPr>
        <p:spPr>
          <a:xfrm>
            <a:off x="221673" y="3676073"/>
            <a:ext cx="199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Exemples :</a:t>
            </a:r>
          </a:p>
        </p:txBody>
      </p:sp>
      <p:pic>
        <p:nvPicPr>
          <p:cNvPr id="3074" name="Picture 2" descr="One Point Crossover">
            <a:extLst>
              <a:ext uri="{FF2B5EF4-FFF2-40B4-BE49-F238E27FC236}">
                <a16:creationId xmlns:a16="http://schemas.microsoft.com/office/drawing/2014/main" id="{FC625EB7-A3D5-43E9-B1B1-637AEE270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3" y="4126787"/>
            <a:ext cx="4312993" cy="9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ulti Point Crossover">
            <a:extLst>
              <a:ext uri="{FF2B5EF4-FFF2-40B4-BE49-F238E27FC236}">
                <a16:creationId xmlns:a16="http://schemas.microsoft.com/office/drawing/2014/main" id="{335FBE13-4038-42BC-8440-8EE9A2C03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993" y="4136325"/>
            <a:ext cx="4312993" cy="97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niform Crossover">
            <a:extLst>
              <a:ext uri="{FF2B5EF4-FFF2-40B4-BE49-F238E27FC236}">
                <a16:creationId xmlns:a16="http://schemas.microsoft.com/office/drawing/2014/main" id="{7348D172-F311-493E-AF6E-E674478F9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3" y="5319690"/>
            <a:ext cx="4312993" cy="71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hole Arithmetic Recombination">
            <a:extLst>
              <a:ext uri="{FF2B5EF4-FFF2-40B4-BE49-F238E27FC236}">
                <a16:creationId xmlns:a16="http://schemas.microsoft.com/office/drawing/2014/main" id="{5351EF19-F5A3-4835-867C-7548F341D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993" y="5341529"/>
            <a:ext cx="57150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C1448591-CAE5-49BC-8FF7-4C9C5D7D680B}"/>
              </a:ext>
            </a:extLst>
          </p:cNvPr>
          <p:cNvGrpSpPr/>
          <p:nvPr/>
        </p:nvGrpSpPr>
        <p:grpSpPr>
          <a:xfrm>
            <a:off x="3708008" y="1757994"/>
            <a:ext cx="2870202" cy="1785302"/>
            <a:chOff x="3373579" y="1732437"/>
            <a:chExt cx="2172856" cy="1822314"/>
          </a:xfrm>
          <a:solidFill>
            <a:schemeClr val="bg1"/>
          </a:solidFill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28596230-1863-460D-9862-84598219EE4D}"/>
                </a:ext>
              </a:extLst>
            </p:cNvPr>
            <p:cNvSpPr/>
            <p:nvPr/>
          </p:nvSpPr>
          <p:spPr>
            <a:xfrm>
              <a:off x="3373580" y="1732437"/>
              <a:ext cx="2172855" cy="877454"/>
            </a:xfrm>
            <a:prstGeom prst="roundRect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Nouvel individu proche de l’individu 1 et 2</a:t>
              </a: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601D7149-63BB-4E00-A48E-08C478FEBF91}"/>
                </a:ext>
              </a:extLst>
            </p:cNvPr>
            <p:cNvSpPr/>
            <p:nvPr/>
          </p:nvSpPr>
          <p:spPr>
            <a:xfrm>
              <a:off x="3373579" y="2677297"/>
              <a:ext cx="2172855" cy="877454"/>
            </a:xfrm>
            <a:prstGeom prst="roundRect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Nouvel individu proche de l’individu 1 et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498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3398F7-16CC-487C-8322-8DCEFF2B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Sélection des parents</a:t>
            </a:r>
          </a:p>
        </p:txBody>
      </p:sp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9761CC0D-FBEB-4713-B93E-98FF7D42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562746"/>
              </p:ext>
            </p:extLst>
          </p:nvPr>
        </p:nvGraphicFramePr>
        <p:xfrm>
          <a:off x="937327" y="1602076"/>
          <a:ext cx="10343472" cy="4818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1736">
                  <a:extLst>
                    <a:ext uri="{9D8B030D-6E8A-4147-A177-3AD203B41FA5}">
                      <a16:colId xmlns:a16="http://schemas.microsoft.com/office/drawing/2014/main" val="4172835007"/>
                    </a:ext>
                  </a:extLst>
                </a:gridCol>
                <a:gridCol w="5171736">
                  <a:extLst>
                    <a:ext uri="{9D8B030D-6E8A-4147-A177-3AD203B41FA5}">
                      <a16:colId xmlns:a16="http://schemas.microsoft.com/office/drawing/2014/main" val="2605390209"/>
                    </a:ext>
                  </a:extLst>
                </a:gridCol>
              </a:tblGrid>
              <a:tr h="719793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Aléatoire pondéré par le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Tournoi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21216"/>
                  </a:ext>
                </a:extLst>
              </a:tr>
              <a:tr h="4098759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/>
                        <a:t>On choisit k-individus on prends le meilleur.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062277"/>
                  </a:ext>
                </a:extLst>
              </a:tr>
            </a:tbl>
          </a:graphicData>
        </a:graphic>
      </p:graphicFrame>
      <p:grpSp>
        <p:nvGrpSpPr>
          <p:cNvPr id="6" name="Groupe 5">
            <a:extLst>
              <a:ext uri="{FF2B5EF4-FFF2-40B4-BE49-F238E27FC236}">
                <a16:creationId xmlns:a16="http://schemas.microsoft.com/office/drawing/2014/main" id="{2764FECC-7616-4243-BBCA-59E39B19961E}"/>
              </a:ext>
            </a:extLst>
          </p:cNvPr>
          <p:cNvGrpSpPr/>
          <p:nvPr/>
        </p:nvGrpSpPr>
        <p:grpSpPr>
          <a:xfrm>
            <a:off x="1332204" y="2423604"/>
            <a:ext cx="3932253" cy="3808520"/>
            <a:chOff x="1332205" y="2423604"/>
            <a:chExt cx="3523880" cy="3746377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18FCE57-32A7-4987-B47A-12403F33F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2205" y="2740604"/>
              <a:ext cx="3437508" cy="1592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9E083768-0D87-46A0-A96E-87D56729E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965" y="4577269"/>
              <a:ext cx="3388748" cy="1592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6E5CA59-CF33-4BB7-9328-7CB4A3720EA1}"/>
                </a:ext>
              </a:extLst>
            </p:cNvPr>
            <p:cNvSpPr txBox="1"/>
            <p:nvPr/>
          </p:nvSpPr>
          <p:spPr>
            <a:xfrm>
              <a:off x="1332205" y="2423604"/>
              <a:ext cx="3088874" cy="393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Roulette </a:t>
              </a:r>
              <a:r>
                <a:rPr lang="fr-FR" sz="2000" dirty="0" err="1"/>
                <a:t>wheel</a:t>
              </a:r>
              <a:r>
                <a:rPr lang="fr-FR" sz="2000" dirty="0"/>
                <a:t> </a:t>
              </a:r>
              <a:r>
                <a:rPr lang="fr-FR" sz="2000" dirty="0" err="1"/>
                <a:t>selection</a:t>
              </a:r>
              <a:endParaRPr lang="fr-FR" sz="2000" dirty="0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08B4605A-B992-421F-8BE1-CAF91EF1F610}"/>
                </a:ext>
              </a:extLst>
            </p:cNvPr>
            <p:cNvSpPr txBox="1"/>
            <p:nvPr/>
          </p:nvSpPr>
          <p:spPr>
            <a:xfrm>
              <a:off x="1332205" y="4280984"/>
              <a:ext cx="3523880" cy="393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Stochastic</a:t>
              </a:r>
              <a:r>
                <a:rPr lang="fr-FR" sz="2000" dirty="0"/>
                <a:t> Universal Sampling (SUS)</a:t>
              </a:r>
            </a:p>
          </p:txBody>
        </p:sp>
      </p:grpSp>
      <p:pic>
        <p:nvPicPr>
          <p:cNvPr id="1030" name="Picture 6" descr="Tournament Selection">
            <a:extLst>
              <a:ext uri="{FF2B5EF4-FFF2-40B4-BE49-F238E27FC236}">
                <a16:creationId xmlns:a16="http://schemas.microsoft.com/office/drawing/2014/main" id="{69410F62-ADC3-4C5A-B95B-62D9817AE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051" y="2922943"/>
            <a:ext cx="4748205" cy="277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3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1">
            <a:extLst>
              <a:ext uri="{FF2B5EF4-FFF2-40B4-BE49-F238E27FC236}">
                <a16:creationId xmlns:a16="http://schemas.microsoft.com/office/drawing/2014/main" id="{A31D9DE2-D325-4257-AF24-066929DE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</p:spPr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4FCAB767-BD95-4216-9199-65EB516407FB}"/>
              </a:ext>
            </a:extLst>
          </p:cNvPr>
          <p:cNvSpPr/>
          <p:nvPr/>
        </p:nvSpPr>
        <p:spPr>
          <a:xfrm>
            <a:off x="3959755" y="1457676"/>
            <a:ext cx="4040689" cy="908382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Population initiale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013340FE-F042-40C7-B04E-5E1646A8AF34}"/>
              </a:ext>
            </a:extLst>
          </p:cNvPr>
          <p:cNvSpPr/>
          <p:nvPr/>
        </p:nvSpPr>
        <p:spPr>
          <a:xfrm>
            <a:off x="4223360" y="4815914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de la population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33695CDF-7C8F-4A0C-ABF1-FC7ADFCED994}"/>
              </a:ext>
            </a:extLst>
          </p:cNvPr>
          <p:cNvSpPr/>
          <p:nvPr/>
        </p:nvSpPr>
        <p:spPr>
          <a:xfrm>
            <a:off x="4223360" y="2711235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Crossover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A759B8E-8959-4F8C-A1E2-6D493EAA4FE5}"/>
              </a:ext>
            </a:extLst>
          </p:cNvPr>
          <p:cNvSpPr/>
          <p:nvPr/>
        </p:nvSpPr>
        <p:spPr>
          <a:xfrm>
            <a:off x="4223360" y="3770083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EDC8FD3-9C19-447D-BAE8-04CCBA2F2091}"/>
              </a:ext>
            </a:extLst>
          </p:cNvPr>
          <p:cNvSpPr/>
          <p:nvPr/>
        </p:nvSpPr>
        <p:spPr>
          <a:xfrm>
            <a:off x="4223360" y="5862577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Sélection</a:t>
            </a: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5DC14125-E7AF-4FFF-8428-4390234AE6EE}"/>
              </a:ext>
            </a:extLst>
          </p:cNvPr>
          <p:cNvSpPr/>
          <p:nvPr/>
        </p:nvSpPr>
        <p:spPr>
          <a:xfrm rot="5400000">
            <a:off x="5796963" y="23930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B09D5B7B-5C84-4268-9797-94FFA47D88B8}"/>
              </a:ext>
            </a:extLst>
          </p:cNvPr>
          <p:cNvSpPr/>
          <p:nvPr/>
        </p:nvSpPr>
        <p:spPr>
          <a:xfrm rot="5400000">
            <a:off x="5796963" y="3445731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1C559B4A-DFF1-469E-8BF8-253755AD1C73}"/>
              </a:ext>
            </a:extLst>
          </p:cNvPr>
          <p:cNvSpPr/>
          <p:nvPr/>
        </p:nvSpPr>
        <p:spPr>
          <a:xfrm rot="5400000">
            <a:off x="5796963" y="449996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987BBABF-3B1C-4ECC-91DE-E6F523F4B914}"/>
              </a:ext>
            </a:extLst>
          </p:cNvPr>
          <p:cNvSpPr/>
          <p:nvPr/>
        </p:nvSpPr>
        <p:spPr>
          <a:xfrm rot="5400000">
            <a:off x="5796963" y="55473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courbe vers la gauche 45">
            <a:extLst>
              <a:ext uri="{FF2B5EF4-FFF2-40B4-BE49-F238E27FC236}">
                <a16:creationId xmlns:a16="http://schemas.microsoft.com/office/drawing/2014/main" id="{4B9B51DB-7704-41F4-B71F-E8454E221BCE}"/>
              </a:ext>
            </a:extLst>
          </p:cNvPr>
          <p:cNvSpPr/>
          <p:nvPr/>
        </p:nvSpPr>
        <p:spPr>
          <a:xfrm rot="10800000">
            <a:off x="3360332" y="2894122"/>
            <a:ext cx="771036" cy="3530122"/>
          </a:xfrm>
          <a:prstGeom prst="curvedLeftArrow">
            <a:avLst>
              <a:gd name="adj1" fmla="val 26239"/>
              <a:gd name="adj2" fmla="val 60846"/>
              <a:gd name="adj3" fmla="val 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606214"/>
      </p:ext>
    </p:extLst>
  </p:cSld>
  <p:clrMapOvr>
    <a:masterClrMapping/>
  </p:clrMapOvr>
</p:sld>
</file>

<file path=ppt/theme/theme1.xml><?xml version="1.0" encoding="utf-8"?>
<a:theme xmlns:a="http://schemas.openxmlformats.org/drawingml/2006/main" name="Automatants">
  <a:themeElements>
    <a:clrScheme name="Automatan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A8300"/>
      </a:accent1>
      <a:accent2>
        <a:srgbClr val="FFD41F"/>
      </a:accent2>
      <a:accent3>
        <a:srgbClr val="FF4A19"/>
      </a:accent3>
      <a:accent4>
        <a:srgbClr val="6D6D6D"/>
      </a:accent4>
      <a:accent5>
        <a:srgbClr val="5B9BD5"/>
      </a:accent5>
      <a:accent6>
        <a:srgbClr val="70AD47"/>
      </a:accent6>
      <a:hlink>
        <a:srgbClr val="FF4A19"/>
      </a:hlink>
      <a:folHlink>
        <a:srgbClr val="FFD4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tomatants" id="{2B6323AC-D38A-4DF3-92FD-B0EC6479AEF5}" vid="{7134E578-F06B-4D0C-8F83-5830DB7AF4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Template_Automatants</Template>
  <TotalTime>1663</TotalTime>
  <Words>303</Words>
  <Application>Microsoft Office PowerPoint</Application>
  <PresentationFormat>Grand écran</PresentationFormat>
  <Paragraphs>88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Automatants</vt:lpstr>
      <vt:lpstr>Algorithme génétique</vt:lpstr>
      <vt:lpstr>Algorithme génétique : Introduction</vt:lpstr>
      <vt:lpstr>Principe</vt:lpstr>
      <vt:lpstr>Implémentation</vt:lpstr>
      <vt:lpstr>Population</vt:lpstr>
      <vt:lpstr>Implémentation</vt:lpstr>
      <vt:lpstr>Crossover - Reproduction</vt:lpstr>
      <vt:lpstr>Sélection des parents</vt:lpstr>
      <vt:lpstr>Implémentation</vt:lpstr>
      <vt:lpstr>Mutation</vt:lpstr>
      <vt:lpstr>Implémentation</vt:lpstr>
      <vt:lpstr>Sélection des survivants</vt:lpstr>
      <vt:lpstr>TP</vt:lpstr>
      <vt:lpstr>TP</vt:lpstr>
      <vt:lpstr>Pour allez plus loin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Algorithme génétique et OOP</dc:title>
  <dc:creator>Thomas Lemercier (Student at CentraleSupelec)</dc:creator>
  <cp:lastModifiedBy>Thomas Lemercier (Student at CentraleSupelec)</cp:lastModifiedBy>
  <cp:revision>34</cp:revision>
  <dcterms:created xsi:type="dcterms:W3CDTF">2021-03-02T11:26:40Z</dcterms:created>
  <dcterms:modified xsi:type="dcterms:W3CDTF">2021-09-23T09:37:05Z</dcterms:modified>
</cp:coreProperties>
</file>